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rqT5wKvyKzrikFJeZijhhRncQ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2" name="Google Shape;7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8" name="Google Shape;18;p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9" name="Google Shape;2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3" name="Google Shape;33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4" name="Google Shape;34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8" name="Google Shape;3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1" name="Google Shape;41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>
            <p:ph idx="4294967295" type="title"/>
          </p:nvPr>
        </p:nvSpPr>
        <p:spPr>
          <a:xfrm>
            <a:off x="1854225" y="526900"/>
            <a:ext cx="32862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b="1" lang="cs-CZ" sz="2600">
                <a:solidFill>
                  <a:srgbClr val="666666"/>
                </a:solidFill>
              </a:rPr>
              <a:t>Byli jsme sousedé, teď jsme přátelé</a:t>
            </a:r>
            <a:endParaRPr b="1" sz="26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00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t/>
            </a:r>
            <a:endParaRPr b="1" sz="2600">
              <a:solidFill>
                <a:srgbClr val="666666"/>
              </a:solidFill>
            </a:endParaRPr>
          </a:p>
        </p:txBody>
      </p:sp>
      <p:grpSp>
        <p:nvGrpSpPr>
          <p:cNvPr id="50" name="Google Shape;50;p1"/>
          <p:cNvGrpSpPr/>
          <p:nvPr/>
        </p:nvGrpSpPr>
        <p:grpSpPr>
          <a:xfrm>
            <a:off x="1364703" y="2091326"/>
            <a:ext cx="142593" cy="676634"/>
            <a:chOff x="1" y="1321321"/>
            <a:chExt cx="2051700" cy="2469467"/>
          </a:xfrm>
        </p:grpSpPr>
        <p:sp>
          <p:nvSpPr>
            <p:cNvPr id="51" name="Google Shape;51;p1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A0C45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1"/>
          <p:cNvSpPr txBox="1"/>
          <p:nvPr/>
        </p:nvSpPr>
        <p:spPr>
          <a:xfrm>
            <a:off x="5068600" y="1320925"/>
            <a:ext cx="35430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6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Boli sme susedia, teraz sme priatelia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710025" y="2514325"/>
            <a:ext cx="46344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6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Byliśmy sąsiadami,       teraz jesteśmy przyjaciółmi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4607825" y="3788725"/>
            <a:ext cx="38295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600"/>
              <a:buFont typeface="Arial"/>
              <a:buNone/>
            </a:pPr>
            <a:r>
              <a:rPr b="1" i="0" lang="cs-CZ" sz="26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We were neighbours, we are friends now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>
            <p:ph idx="4294967295" type="title"/>
          </p:nvPr>
        </p:nvSpPr>
        <p:spPr>
          <a:xfrm>
            <a:off x="1864616" y="1524427"/>
            <a:ext cx="6437720" cy="1904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None/>
            </a:pPr>
            <a: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OTÁZKY K TEXTU</a:t>
            </a:r>
            <a:b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PYTANIA DO TEKSTU</a:t>
            </a:r>
            <a:b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QUESTIONS TO THE TEXT</a:t>
            </a:r>
            <a:endParaRPr b="1" sz="2400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p2"/>
          <p:cNvGrpSpPr/>
          <p:nvPr/>
        </p:nvGrpSpPr>
        <p:grpSpPr>
          <a:xfrm>
            <a:off x="1364703" y="2091326"/>
            <a:ext cx="142593" cy="223430"/>
            <a:chOff x="1" y="1321321"/>
            <a:chExt cx="2051700" cy="2469467"/>
          </a:xfrm>
        </p:grpSpPr>
        <p:sp>
          <p:nvSpPr>
            <p:cNvPr id="65" name="Google Shape;65;p2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9" name="Google Shape;69;p2"/>
          <p:cNvSpPr txBox="1"/>
          <p:nvPr>
            <p:ph idx="12" type="sldNum"/>
          </p:nvPr>
        </p:nvSpPr>
        <p:spPr>
          <a:xfrm>
            <a:off x="8556784" y="4749851"/>
            <a:ext cx="548700" cy="1299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fld id="{00000000-1234-1234-1234-123412341234}" type="slidenum">
              <a:rPr b="1" lang="cs-CZ" sz="23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2300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/>
          <p:nvPr>
            <p:ph idx="4294967295" type="title"/>
          </p:nvPr>
        </p:nvSpPr>
        <p:spPr>
          <a:xfrm>
            <a:off x="5822619" y="530614"/>
            <a:ext cx="2434937" cy="1398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35265"/>
              <a:buNone/>
            </a:pPr>
            <a:br>
              <a:rPr b="1" lang="cs-CZ" sz="23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cs-CZ" sz="23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Kto si prišiel pre mlynára?</a:t>
            </a:r>
            <a:br>
              <a:rPr b="1" lang="cs-CZ" sz="23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3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5" name="Google Shape;75;p3"/>
          <p:cNvGrpSpPr/>
          <p:nvPr/>
        </p:nvGrpSpPr>
        <p:grpSpPr>
          <a:xfrm>
            <a:off x="1229621" y="2091375"/>
            <a:ext cx="142593" cy="676634"/>
            <a:chOff x="1" y="1321321"/>
            <a:chExt cx="2051700" cy="2469467"/>
          </a:xfrm>
        </p:grpSpPr>
        <p:sp>
          <p:nvSpPr>
            <p:cNvPr id="76" name="Google Shape;76;p3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rgbClr val="A0C45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0" name="Google Shape;80;p3"/>
          <p:cNvSpPr txBox="1"/>
          <p:nvPr>
            <p:ph idx="12" type="sldNum"/>
          </p:nvPr>
        </p:nvSpPr>
        <p:spPr>
          <a:xfrm>
            <a:off x="8421702" y="474990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fld id="{00000000-1234-1234-1234-123412341234}" type="slidenum">
              <a:rPr lang="cs-CZ" sz="2300">
                <a:latin typeface="Arial"/>
                <a:ea typeface="Arial"/>
                <a:cs typeface="Arial"/>
                <a:sym typeface="Arial"/>
              </a:rPr>
              <a:t>‹#›</a:t>
            </a:fld>
            <a:endParaRPr sz="2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"/>
          <p:cNvSpPr/>
          <p:nvPr/>
        </p:nvSpPr>
        <p:spPr>
          <a:xfrm>
            <a:off x="1840364" y="3538049"/>
            <a:ext cx="2535508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čarodějnice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čert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anděl</a:t>
            </a:r>
            <a:endParaRPr b="1" i="0" sz="23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5569775" y="2241697"/>
            <a:ext cx="2940626" cy="987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Who came for the miller?</a:t>
            </a:r>
            <a:endParaRPr b="1" i="0" sz="23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1848280" y="1928763"/>
            <a:ext cx="3245429" cy="960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31609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Kto przyszedł po młynarz?</a:t>
            </a:r>
            <a:b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23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1703983" y="364131"/>
            <a:ext cx="2808270" cy="1356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Kdo si přišel pro mlynáře?</a:t>
            </a:r>
            <a:b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23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4512253" y="3653465"/>
            <a:ext cx="68480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54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1" i="0" sz="54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idx="4294967295" type="title"/>
          </p:nvPr>
        </p:nvSpPr>
        <p:spPr>
          <a:xfrm>
            <a:off x="1745674" y="200780"/>
            <a:ext cx="3377044" cy="588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None/>
            </a:pPr>
            <a:r>
              <a:rPr b="1" lang="cs-CZ" sz="24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Proč si musel mlynář vzít babici?</a:t>
            </a:r>
            <a:endParaRPr b="1" sz="2400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4"/>
          <p:cNvGrpSpPr/>
          <p:nvPr/>
        </p:nvGrpSpPr>
        <p:grpSpPr>
          <a:xfrm>
            <a:off x="1364703" y="2091326"/>
            <a:ext cx="142593" cy="676634"/>
            <a:chOff x="1" y="1321321"/>
            <a:chExt cx="2051700" cy="2469467"/>
          </a:xfrm>
        </p:grpSpPr>
        <p:sp>
          <p:nvSpPr>
            <p:cNvPr id="92" name="Google Shape;92;p4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1" i="0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4"/>
          <p:cNvSpPr txBox="1"/>
          <p:nvPr/>
        </p:nvSpPr>
        <p:spPr>
          <a:xfrm>
            <a:off x="5534327" y="824372"/>
            <a:ext cx="3296807" cy="671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Prečo si musel mlynár zobrať babici? </a:t>
            </a:r>
            <a:endParaRPr b="1" i="0" sz="2300" u="none" cap="none" strike="noStrike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 txBox="1"/>
          <p:nvPr/>
        </p:nvSpPr>
        <p:spPr>
          <a:xfrm>
            <a:off x="1832921" y="2017476"/>
            <a:ext cx="3987224" cy="10182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Dlaczego młynarz musiał poślubić swoj</a:t>
            </a:r>
            <a:r>
              <a:rPr b="1" i="0" lang="cs-CZ" sz="2300" u="none" cap="none" strike="noStrike">
                <a:solidFill>
                  <a:srgbClr val="575757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ą</a:t>
            </a: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 babci</a:t>
            </a:r>
            <a:r>
              <a:rPr b="1" i="0" lang="cs-CZ" sz="2300" u="none" cap="none" strike="noStrike">
                <a:solidFill>
                  <a:srgbClr val="575757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ę</a:t>
            </a: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b="1" i="0" sz="2300" u="none" cap="none" strike="noStrike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5778467" y="2588448"/>
            <a:ext cx="3365533" cy="10087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Font typeface="Arial"/>
              <a:buNone/>
            </a:pP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Why did </a:t>
            </a:r>
            <a:r>
              <a:rPr b="1" lang="cs-CZ" sz="2300">
                <a:solidFill>
                  <a:srgbClr val="575757"/>
                </a:solidFill>
              </a:rPr>
              <a:t>t</a:t>
            </a: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he miller have to marry babic</a:t>
            </a:r>
            <a:r>
              <a:rPr b="1" lang="cs-CZ" sz="2300">
                <a:solidFill>
                  <a:srgbClr val="575757"/>
                </a:solidFill>
              </a:rPr>
              <a:t>e</a:t>
            </a: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b="1" i="0" sz="2300" u="none" cap="none" strike="noStrike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fld id="{00000000-1234-1234-1234-123412341234}" type="slidenum">
              <a:rPr b="1" lang="cs-CZ" sz="2300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2300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1215737" y="3792489"/>
            <a:ext cx="3906981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z lásky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dala mu zástěru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aby nešel do pekla</a:t>
            </a:r>
            <a:endParaRPr b="1" i="0" sz="23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4773799" y="4023321"/>
            <a:ext cx="137730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54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B,C</a:t>
            </a:r>
            <a:endParaRPr b="1" i="0" sz="54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/>
          <p:nvPr>
            <p:ph idx="4294967295" type="title"/>
          </p:nvPr>
        </p:nvSpPr>
        <p:spPr>
          <a:xfrm>
            <a:off x="1710025" y="209165"/>
            <a:ext cx="32862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b="1" lang="cs-CZ" sz="2300">
                <a:solidFill>
                  <a:srgbClr val="666666"/>
                </a:solidFill>
              </a:rPr>
              <a:t>Co mlynářovi pomohlo udělat kopec?</a:t>
            </a:r>
            <a:endParaRPr b="1" sz="23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3"/>
              <a:buFont typeface="Arial"/>
              <a:buNone/>
            </a:pPr>
            <a:r>
              <a:t/>
            </a:r>
            <a:endParaRPr b="1" sz="23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73"/>
              <a:buFont typeface="Arial"/>
              <a:buNone/>
            </a:pPr>
            <a:r>
              <a:t/>
            </a:r>
            <a:endParaRPr b="1" sz="2300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t/>
            </a:r>
            <a:endParaRPr b="1" sz="2300">
              <a:solidFill>
                <a:srgbClr val="666666"/>
              </a:solidFill>
            </a:endParaRPr>
          </a:p>
        </p:txBody>
      </p:sp>
      <p:grpSp>
        <p:nvGrpSpPr>
          <p:cNvPr id="107" name="Google Shape;107;p5"/>
          <p:cNvGrpSpPr/>
          <p:nvPr/>
        </p:nvGrpSpPr>
        <p:grpSpPr>
          <a:xfrm>
            <a:off x="1364703" y="2091326"/>
            <a:ext cx="142593" cy="676634"/>
            <a:chOff x="1" y="1321321"/>
            <a:chExt cx="2051700" cy="2469467"/>
          </a:xfrm>
        </p:grpSpPr>
        <p:sp>
          <p:nvSpPr>
            <p:cNvPr id="108" name="Google Shape;108;p5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rgbClr val="A0C45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2" name="Google Shape;112;p5"/>
          <p:cNvSpPr txBox="1"/>
          <p:nvPr/>
        </p:nvSpPr>
        <p:spPr>
          <a:xfrm>
            <a:off x="5472934" y="512641"/>
            <a:ext cx="35430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Čo pomohlo mlynárovi urobiť kopec?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5"/>
          <p:cNvSpPr txBox="1"/>
          <p:nvPr/>
        </p:nvSpPr>
        <p:spPr>
          <a:xfrm>
            <a:off x="1854225" y="1814608"/>
            <a:ext cx="4098493" cy="11121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Co pomogło młynarzowi zrobić wzgórze?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5"/>
          <p:cNvSpPr txBox="1"/>
          <p:nvPr/>
        </p:nvSpPr>
        <p:spPr>
          <a:xfrm>
            <a:off x="5329684" y="2564677"/>
            <a:ext cx="38295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What helped the miller to make </a:t>
            </a:r>
            <a:r>
              <a:rPr b="1" lang="cs-CZ" sz="2300">
                <a:solidFill>
                  <a:srgbClr val="666666"/>
                </a:solidFill>
              </a:rPr>
              <a:t>a</a:t>
            </a: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hill?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fld id="{00000000-1234-1234-1234-123412341234}" type="slidenum">
              <a:rPr lang="cs-CZ" sz="2300"/>
              <a:t>‹#›</a:t>
            </a:fld>
            <a:endParaRPr sz="2300"/>
          </a:p>
        </p:txBody>
      </p:sp>
      <p:sp>
        <p:nvSpPr>
          <p:cNvPr id="116" name="Google Shape;116;p5"/>
          <p:cNvSpPr/>
          <p:nvPr/>
        </p:nvSpPr>
        <p:spPr>
          <a:xfrm>
            <a:off x="1854225" y="3611847"/>
            <a:ext cx="45720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lopata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zástěra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krumpáč</a:t>
            </a:r>
            <a:endParaRPr b="1" i="0" sz="23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5"/>
          <p:cNvSpPr/>
          <p:nvPr/>
        </p:nvSpPr>
        <p:spPr>
          <a:xfrm>
            <a:off x="4140225" y="3727263"/>
            <a:ext cx="68480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54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1" i="0" sz="54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idx="4294967295" type="title"/>
          </p:nvPr>
        </p:nvSpPr>
        <p:spPr>
          <a:xfrm>
            <a:off x="1746213" y="307355"/>
            <a:ext cx="32862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b="1" lang="cs-CZ" sz="2300">
                <a:solidFill>
                  <a:srgbClr val="666666"/>
                </a:solidFill>
              </a:rPr>
              <a:t>Co ukončilo čertovu sázku s mlynářem?</a:t>
            </a:r>
            <a:endParaRPr b="1" sz="2300">
              <a:solidFill>
                <a:srgbClr val="666666"/>
              </a:solidFill>
            </a:endParaRPr>
          </a:p>
        </p:txBody>
      </p:sp>
      <p:grpSp>
        <p:nvGrpSpPr>
          <p:cNvPr id="123" name="Google Shape;123;p6"/>
          <p:cNvGrpSpPr/>
          <p:nvPr/>
        </p:nvGrpSpPr>
        <p:grpSpPr>
          <a:xfrm>
            <a:off x="1364703" y="2091326"/>
            <a:ext cx="142593" cy="676634"/>
            <a:chOff x="1" y="1321321"/>
            <a:chExt cx="2051700" cy="2469467"/>
          </a:xfrm>
        </p:grpSpPr>
        <p:sp>
          <p:nvSpPr>
            <p:cNvPr id="124" name="Google Shape;124;p6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rgbClr val="A0C45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8" name="Google Shape;128;p6"/>
          <p:cNvSpPr txBox="1"/>
          <p:nvPr/>
        </p:nvSpPr>
        <p:spPr>
          <a:xfrm>
            <a:off x="5562484" y="641875"/>
            <a:ext cx="35430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Čo ukončilo Čertovu stávku s mlynárom?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1501167" y="1604443"/>
            <a:ext cx="3933278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Co zakończyło</a:t>
            </a:r>
            <a:r>
              <a:rPr b="0" i="0" lang="cs-CZ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zakład diabła z młynarzem?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5202116" y="2450352"/>
            <a:ext cx="38295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What ended the</a:t>
            </a:r>
            <a:r>
              <a:rPr b="1" lang="cs-CZ" sz="2300">
                <a:solidFill>
                  <a:srgbClr val="666666"/>
                </a:solidFill>
              </a:rPr>
              <a:t> bet between the </a:t>
            </a: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devil</a:t>
            </a:r>
            <a:r>
              <a:rPr b="1" lang="cs-CZ" sz="2300">
                <a:solidFill>
                  <a:srgbClr val="666666"/>
                </a:solidFill>
              </a:rPr>
              <a:t> and</a:t>
            </a: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the miller?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fld id="{00000000-1234-1234-1234-123412341234}" type="slidenum">
              <a:rPr lang="cs-CZ" sz="2300"/>
              <a:t>‹#›</a:t>
            </a:fld>
            <a:endParaRPr sz="2300"/>
          </a:p>
        </p:txBody>
      </p:sp>
      <p:sp>
        <p:nvSpPr>
          <p:cNvPr id="132" name="Google Shape;132;p6"/>
          <p:cNvSpPr/>
          <p:nvPr/>
        </p:nvSpPr>
        <p:spPr>
          <a:xfrm>
            <a:off x="1710025" y="3648133"/>
            <a:ext cx="2093048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kočka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pes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kohout</a:t>
            </a:r>
            <a:endParaRPr b="1" i="0" sz="23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3996025" y="3818705"/>
            <a:ext cx="68480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54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1" i="0" sz="54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idx="4294967295" type="title"/>
          </p:nvPr>
        </p:nvSpPr>
        <p:spPr>
          <a:xfrm>
            <a:off x="1644848" y="256736"/>
            <a:ext cx="32862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b="1" lang="cs-CZ" sz="2300">
                <a:solidFill>
                  <a:srgbClr val="666666"/>
                </a:solidFill>
              </a:rPr>
              <a:t>Kdo čekal na mlynáře, když se vrátil domů?</a:t>
            </a:r>
            <a:endParaRPr b="1" sz="2300">
              <a:solidFill>
                <a:srgbClr val="666666"/>
              </a:solidFill>
            </a:endParaRPr>
          </a:p>
        </p:txBody>
      </p:sp>
      <p:grpSp>
        <p:nvGrpSpPr>
          <p:cNvPr id="139" name="Google Shape;139;p7"/>
          <p:cNvGrpSpPr/>
          <p:nvPr/>
        </p:nvGrpSpPr>
        <p:grpSpPr>
          <a:xfrm>
            <a:off x="1364703" y="2091326"/>
            <a:ext cx="142593" cy="676634"/>
            <a:chOff x="1" y="1321321"/>
            <a:chExt cx="2051700" cy="2469467"/>
          </a:xfrm>
        </p:grpSpPr>
        <p:sp>
          <p:nvSpPr>
            <p:cNvPr id="140" name="Google Shape;140;p7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rgbClr val="A0C45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4" name="Google Shape;144;p7"/>
          <p:cNvSpPr txBox="1"/>
          <p:nvPr/>
        </p:nvSpPr>
        <p:spPr>
          <a:xfrm>
            <a:off x="5419234" y="683725"/>
            <a:ext cx="35430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Kto čakal na mlynára, keď sa vrátil domov?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"/>
          <p:cNvSpPr txBox="1"/>
          <p:nvPr/>
        </p:nvSpPr>
        <p:spPr>
          <a:xfrm>
            <a:off x="1644848" y="1660347"/>
            <a:ext cx="3924927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Kto czekał na młynarza, kiedy wrócił do domu?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5132734" y="2676288"/>
            <a:ext cx="38295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Who was waiting for the miller when he returned home?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fld id="{00000000-1234-1234-1234-123412341234}" type="slidenum">
              <a:rPr lang="cs-CZ" sz="2300"/>
              <a:t>‹#›</a:t>
            </a:fld>
            <a:endParaRPr sz="2300"/>
          </a:p>
        </p:txBody>
      </p:sp>
      <p:sp>
        <p:nvSpPr>
          <p:cNvPr id="148" name="Google Shape;148;p7"/>
          <p:cNvSpPr/>
          <p:nvPr/>
        </p:nvSpPr>
        <p:spPr>
          <a:xfrm>
            <a:off x="1644848" y="3528205"/>
            <a:ext cx="2490734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babica</a:t>
            </a:r>
            <a:endParaRPr b="1" i="0" sz="23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krásná dívka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čert</a:t>
            </a:r>
            <a:endParaRPr b="1" i="0" sz="23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4135582" y="3759037"/>
            <a:ext cx="68480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54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1" i="0" sz="54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/>
          <p:nvPr>
            <p:ph idx="4294967295" type="title"/>
          </p:nvPr>
        </p:nvSpPr>
        <p:spPr>
          <a:xfrm>
            <a:off x="1593107" y="208007"/>
            <a:ext cx="32862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b="1" lang="cs-CZ" sz="2300">
                <a:solidFill>
                  <a:srgbClr val="666666"/>
                </a:solidFill>
              </a:rPr>
              <a:t>Začal mlynář poctivě pracovat a nepropadl znovu marnivosti?</a:t>
            </a:r>
            <a:endParaRPr b="1" sz="2300">
              <a:solidFill>
                <a:srgbClr val="666666"/>
              </a:solidFill>
            </a:endParaRPr>
          </a:p>
        </p:txBody>
      </p:sp>
      <p:grpSp>
        <p:nvGrpSpPr>
          <p:cNvPr id="155" name="Google Shape;155;p8"/>
          <p:cNvGrpSpPr/>
          <p:nvPr/>
        </p:nvGrpSpPr>
        <p:grpSpPr>
          <a:xfrm>
            <a:off x="1364703" y="2091326"/>
            <a:ext cx="142593" cy="676634"/>
            <a:chOff x="1" y="1321321"/>
            <a:chExt cx="2051700" cy="2469467"/>
          </a:xfrm>
        </p:grpSpPr>
        <p:sp>
          <p:nvSpPr>
            <p:cNvPr id="156" name="Google Shape;156;p8"/>
            <p:cNvSpPr/>
            <p:nvPr/>
          </p:nvSpPr>
          <p:spPr>
            <a:xfrm>
              <a:off x="1" y="1321321"/>
              <a:ext cx="2051700" cy="504000"/>
            </a:xfrm>
            <a:prstGeom prst="rect">
              <a:avLst/>
            </a:prstGeom>
            <a:solidFill>
              <a:srgbClr val="76B1D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1" y="1976477"/>
              <a:ext cx="2051700" cy="504000"/>
            </a:xfrm>
            <a:prstGeom prst="rect">
              <a:avLst/>
            </a:prstGeom>
            <a:solidFill>
              <a:srgbClr val="A0C45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rgbClr val="A0C45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8"/>
            <p:cNvSpPr/>
            <p:nvPr/>
          </p:nvSpPr>
          <p:spPr>
            <a:xfrm>
              <a:off x="1" y="2631633"/>
              <a:ext cx="2051700" cy="504000"/>
            </a:xfrm>
            <a:prstGeom prst="rect">
              <a:avLst/>
            </a:prstGeom>
            <a:solidFill>
              <a:srgbClr val="F3C0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1" y="3286788"/>
              <a:ext cx="2051700" cy="504000"/>
            </a:xfrm>
            <a:prstGeom prst="rect">
              <a:avLst/>
            </a:prstGeom>
            <a:solidFill>
              <a:srgbClr val="F26D9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t/>
              </a:r>
              <a:endParaRPr b="0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Google Shape;160;p8"/>
          <p:cNvSpPr txBox="1"/>
          <p:nvPr/>
        </p:nvSpPr>
        <p:spPr>
          <a:xfrm>
            <a:off x="5682989" y="784852"/>
            <a:ext cx="35430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Začal mlynár poctivo pracovať a neprepadol znova márnivosti?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8"/>
          <p:cNvSpPr txBox="1"/>
          <p:nvPr/>
        </p:nvSpPr>
        <p:spPr>
          <a:xfrm>
            <a:off x="1593107" y="2057227"/>
            <a:ext cx="46344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Czy młynarz zacz</a:t>
            </a: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ą</a:t>
            </a: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ł uczciwie pracować a nie popaść ponownie w pró</a:t>
            </a:r>
            <a:r>
              <a:rPr b="1" i="0" lang="cs-CZ" sz="2300" u="none" cap="none" strike="noStrik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rPr>
              <a:t>ż</a:t>
            </a: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ność?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5396489" y="3192188"/>
            <a:ext cx="3829500" cy="12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Font typeface="Arial"/>
              <a:buNone/>
            </a:pPr>
            <a:r>
              <a:rPr b="1" i="0" lang="cs-CZ" sz="23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Did the miller start working honestly and not fall into vanity again?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fld id="{00000000-1234-1234-1234-123412341234}" type="slidenum">
              <a:rPr lang="cs-CZ" sz="2300"/>
              <a:t>‹#›</a:t>
            </a:fld>
            <a:endParaRPr sz="2300"/>
          </a:p>
        </p:txBody>
      </p:sp>
      <p:sp>
        <p:nvSpPr>
          <p:cNvPr id="164" name="Google Shape;164;p8"/>
          <p:cNvSpPr/>
          <p:nvPr/>
        </p:nvSpPr>
        <p:spPr>
          <a:xfrm>
            <a:off x="1766454" y="4146432"/>
            <a:ext cx="4572000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ano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lphaUcParenR"/>
            </a:pPr>
            <a:r>
              <a:rPr b="1" i="0" lang="cs-CZ" sz="23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ne</a:t>
            </a:r>
            <a:endParaRPr b="1" i="0" sz="23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8"/>
          <p:cNvSpPr/>
          <p:nvPr/>
        </p:nvSpPr>
        <p:spPr>
          <a:xfrm>
            <a:off x="3357259" y="4084876"/>
            <a:ext cx="68480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54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1" i="0" sz="540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